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3"/>
  </p:normalViewPr>
  <p:slideViewPr>
    <p:cSldViewPr snapToGrid="0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evinterence/Downloads/Hiring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evinterence/Downloads/Hiring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evinterence/Downloads/Hiring%20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evinterence/Downloads/Hiring%20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Total Hired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E25-D048-81A5-BD2F476E376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E25-D048-81A5-BD2F476E376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TASK1!$D$13:$D$14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TASK1!$E$13:$E$14</c:f>
              <c:numCache>
                <c:formatCode>General</c:formatCode>
                <c:ptCount val="2"/>
                <c:pt idx="0">
                  <c:v>2563</c:v>
                </c:pt>
                <c:pt idx="1">
                  <c:v>1856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25-D048-81A5-BD2F476E376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'TASK 3'!$G$9</c:f>
              <c:strCache>
                <c:ptCount val="1"/>
                <c:pt idx="0">
                  <c:v>Salary Distribution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'TASK 3'!$F$10:$F$18</c:f>
              <c:strCache>
                <c:ptCount val="9"/>
                <c:pt idx="0">
                  <c:v>Finance Department</c:v>
                </c:pt>
                <c:pt idx="1">
                  <c:v>General Management </c:v>
                </c:pt>
                <c:pt idx="2">
                  <c:v>Human Resource</c:v>
                </c:pt>
                <c:pt idx="3">
                  <c:v>Marketing Department </c:v>
                </c:pt>
                <c:pt idx="4">
                  <c:v>Operations Department</c:v>
                </c:pt>
                <c:pt idx="5">
                  <c:v>Production Department 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'TASK 3'!$G$10:$G$18</c:f>
              <c:numCache>
                <c:formatCode>0.00</c:formatCode>
                <c:ptCount val="9"/>
                <c:pt idx="0">
                  <c:v>49628.006944444445</c:v>
                </c:pt>
                <c:pt idx="1">
                  <c:v>58722.093023255817</c:v>
                </c:pt>
                <c:pt idx="2">
                  <c:v>49002.278350515466</c:v>
                </c:pt>
                <c:pt idx="3">
                  <c:v>48489.935384615383</c:v>
                </c:pt>
                <c:pt idx="4">
                  <c:v>49151.354384698665</c:v>
                </c:pt>
                <c:pt idx="5">
                  <c:v>49448.484210526316</c:v>
                </c:pt>
                <c:pt idx="6">
                  <c:v>52564.774774774778</c:v>
                </c:pt>
                <c:pt idx="7">
                  <c:v>49310.380697050939</c:v>
                </c:pt>
                <c:pt idx="8">
                  <c:v>50629.884184914845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47-544A-8684-2564129366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452623903"/>
        <c:axId val="1963982384"/>
      </c:barChart>
      <c:catAx>
        <c:axId val="4526239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3982384"/>
        <c:crosses val="autoZero"/>
        <c:auto val="1"/>
        <c:lblAlgn val="ctr"/>
        <c:lblOffset val="100"/>
        <c:noMultiLvlLbl val="0"/>
      </c:catAx>
      <c:valAx>
        <c:axId val="19639823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26239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Task4!$G$12</c:f>
              <c:strCache>
                <c:ptCount val="1"/>
                <c:pt idx="0">
                  <c:v> Proportion Of People Working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562-EA41-B1B9-44D894B6851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562-EA41-B1B9-44D894B6851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562-EA41-B1B9-44D894B68516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C562-EA41-B1B9-44D894B68516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C562-EA41-B1B9-44D894B68516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C562-EA41-B1B9-44D894B68516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C562-EA41-B1B9-44D894B68516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C562-EA41-B1B9-44D894B68516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C562-EA41-B1B9-44D894B6851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Task4!$F$13:$F$21</c:f>
              <c:strCache>
                <c:ptCount val="9"/>
                <c:pt idx="0">
                  <c:v>Finance Department</c:v>
                </c:pt>
                <c:pt idx="1">
                  <c:v>General Management </c:v>
                </c:pt>
                <c:pt idx="2">
                  <c:v>Human Resource</c:v>
                </c:pt>
                <c:pt idx="3">
                  <c:v>Marketing Department </c:v>
                </c:pt>
                <c:pt idx="4">
                  <c:v>Operations Department</c:v>
                </c:pt>
                <c:pt idx="5">
                  <c:v>Production Department </c:v>
                </c:pt>
                <c:pt idx="6">
                  <c:v>Purchase Department</c:v>
                </c:pt>
                <c:pt idx="7">
                  <c:v>Sales Department</c:v>
                </c:pt>
                <c:pt idx="8">
                  <c:v>Service Department</c:v>
                </c:pt>
              </c:strCache>
            </c:strRef>
          </c:cat>
          <c:val>
            <c:numRef>
              <c:f>Task4!$G$13:$G$21</c:f>
              <c:numCache>
                <c:formatCode>General</c:formatCode>
                <c:ptCount val="9"/>
                <c:pt idx="0">
                  <c:v>176</c:v>
                </c:pt>
                <c:pt idx="1">
                  <c:v>113</c:v>
                </c:pt>
                <c:pt idx="2">
                  <c:v>0</c:v>
                </c:pt>
                <c:pt idx="3">
                  <c:v>202</c:v>
                </c:pt>
                <c:pt idx="4">
                  <c:v>1843</c:v>
                </c:pt>
                <c:pt idx="5">
                  <c:v>246</c:v>
                </c:pt>
                <c:pt idx="6">
                  <c:v>230</c:v>
                </c:pt>
                <c:pt idx="7">
                  <c:v>485</c:v>
                </c:pt>
                <c:pt idx="8">
                  <c:v>1332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C562-EA41-B1B9-44D894B6851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Task5!$F$12</c:f>
              <c:strCache>
                <c:ptCount val="1"/>
                <c:pt idx="0">
                  <c:v>Different Position Tiers 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Task5!$E$13:$E$27</c:f>
              <c:strCache>
                <c:ptCount val="15"/>
                <c:pt idx="0">
                  <c:v>b9</c:v>
                </c:pt>
                <c:pt idx="1">
                  <c:v>c-10</c:v>
                </c:pt>
                <c:pt idx="2">
                  <c:v>c5</c:v>
                </c:pt>
                <c:pt idx="3">
                  <c:v>c8</c:v>
                </c:pt>
                <c:pt idx="4">
                  <c:v>c9</c:v>
                </c:pt>
                <c:pt idx="5">
                  <c:v>i1</c:v>
                </c:pt>
                <c:pt idx="6">
                  <c:v>i4</c:v>
                </c:pt>
                <c:pt idx="7">
                  <c:v>i5</c:v>
                </c:pt>
                <c:pt idx="8">
                  <c:v>i6</c:v>
                </c:pt>
                <c:pt idx="9">
                  <c:v>i7</c:v>
                </c:pt>
                <c:pt idx="10">
                  <c:v>m6</c:v>
                </c:pt>
                <c:pt idx="11">
                  <c:v>m7</c:v>
                </c:pt>
                <c:pt idx="12">
                  <c:v>n10</c:v>
                </c:pt>
                <c:pt idx="13">
                  <c:v>n6</c:v>
                </c:pt>
                <c:pt idx="14">
                  <c:v>n9</c:v>
                </c:pt>
              </c:strCache>
            </c:strRef>
          </c:cat>
          <c:val>
            <c:numRef>
              <c:f>Task5!$F$13:$F$27</c:f>
              <c:numCache>
                <c:formatCode>General</c:formatCode>
                <c:ptCount val="15"/>
                <c:pt idx="0">
                  <c:v>463</c:v>
                </c:pt>
                <c:pt idx="1">
                  <c:v>232</c:v>
                </c:pt>
                <c:pt idx="2">
                  <c:v>1747</c:v>
                </c:pt>
                <c:pt idx="3">
                  <c:v>320</c:v>
                </c:pt>
                <c:pt idx="4">
                  <c:v>1792</c:v>
                </c:pt>
                <c:pt idx="5">
                  <c:v>222</c:v>
                </c:pt>
                <c:pt idx="6">
                  <c:v>88</c:v>
                </c:pt>
                <c:pt idx="7">
                  <c:v>787</c:v>
                </c:pt>
                <c:pt idx="8">
                  <c:v>527</c:v>
                </c:pt>
                <c:pt idx="9">
                  <c:v>981</c:v>
                </c:pt>
                <c:pt idx="10">
                  <c:v>3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49-6F4B-BF91-910382EB3CF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66855199"/>
        <c:axId val="266856911"/>
      </c:barChart>
      <c:catAx>
        <c:axId val="2668551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6856911"/>
        <c:crosses val="autoZero"/>
        <c:auto val="1"/>
        <c:lblAlgn val="ctr"/>
        <c:lblOffset val="100"/>
        <c:noMultiLvlLbl val="0"/>
      </c:catAx>
      <c:valAx>
        <c:axId val="266856911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668551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0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62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2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35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47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2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12/24/24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12/24/24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0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12/24/24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41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37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5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12/24/24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94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900" r:id="rId6"/>
    <p:sldLayoutId id="2147483895" r:id="rId7"/>
    <p:sldLayoutId id="2147483896" r:id="rId8"/>
    <p:sldLayoutId id="2147483897" r:id="rId9"/>
    <p:sldLayoutId id="2147483899" r:id="rId10"/>
    <p:sldLayoutId id="214748389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SzGJrab-dMvcjH6dlYV6MzqORisw_hSr/edit?usp=share_link&amp;ouid=115307098806535957529&amp;rtpof=true&amp;sd=tru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Excel_Worksheet3.xlsx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Excel_Worksheet4.xlsx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49B6340-9D54-4548-B87C-24BA7EA53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magnifying glass with icons&#10;&#10;Description automatically generated">
            <a:extLst>
              <a:ext uri="{FF2B5EF4-FFF2-40B4-BE49-F238E27FC236}">
                <a16:creationId xmlns:a16="http://schemas.microsoft.com/office/drawing/2014/main" id="{0667CAD1-6F99-5758-0167-E7BAF9A00D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220" r="20504" b="1"/>
          <a:stretch/>
        </p:blipFill>
        <p:spPr>
          <a:xfrm>
            <a:off x="-50042" y="-39158"/>
            <a:ext cx="7918858" cy="6897158"/>
          </a:xfrm>
          <a:prstGeom prst="rect">
            <a:avLst/>
          </a:prstGeom>
        </p:spPr>
      </p:pic>
      <p:sp useBgFill="1">
        <p:nvSpPr>
          <p:cNvPr id="48" name="Freeform: Shape 43">
            <a:extLst>
              <a:ext uri="{FF2B5EF4-FFF2-40B4-BE49-F238E27FC236}">
                <a16:creationId xmlns:a16="http://schemas.microsoft.com/office/drawing/2014/main" id="{F1D5403D-09EC-41DB-B916-A09C0E5AE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99031" y="-39157"/>
            <a:ext cx="5592970" cy="6897158"/>
          </a:xfrm>
          <a:custGeom>
            <a:avLst/>
            <a:gdLst>
              <a:gd name="connsiteX0" fmla="*/ 4912746 w 5592970"/>
              <a:gd name="connsiteY0" fmla="*/ 2355321 h 6897159"/>
              <a:gd name="connsiteX1" fmla="*/ 4714738 w 5592970"/>
              <a:gd name="connsiteY1" fmla="*/ 2553329 h 6897159"/>
              <a:gd name="connsiteX2" fmla="*/ 4912746 w 5592970"/>
              <a:gd name="connsiteY2" fmla="*/ 2751337 h 6897159"/>
              <a:gd name="connsiteX3" fmla="*/ 5110754 w 5592970"/>
              <a:gd name="connsiteY3" fmla="*/ 2553329 h 6897159"/>
              <a:gd name="connsiteX4" fmla="*/ 4912746 w 5592970"/>
              <a:gd name="connsiteY4" fmla="*/ 2355321 h 6897159"/>
              <a:gd name="connsiteX5" fmla="*/ 4769785 w 5592970"/>
              <a:gd name="connsiteY5" fmla="*/ 1301525 h 6897159"/>
              <a:gd name="connsiteX6" fmla="*/ 4358192 w 5592970"/>
              <a:gd name="connsiteY6" fmla="*/ 1713118 h 6897159"/>
              <a:gd name="connsiteX7" fmla="*/ 4769785 w 5592970"/>
              <a:gd name="connsiteY7" fmla="*/ 2124711 h 6897159"/>
              <a:gd name="connsiteX8" fmla="*/ 5181378 w 5592970"/>
              <a:gd name="connsiteY8" fmla="*/ 1713118 h 6897159"/>
              <a:gd name="connsiteX9" fmla="*/ 4769785 w 5592970"/>
              <a:gd name="connsiteY9" fmla="*/ 1301525 h 6897159"/>
              <a:gd name="connsiteX10" fmla="*/ 1485712 w 5592970"/>
              <a:gd name="connsiteY10" fmla="*/ 0 h 6897159"/>
              <a:gd name="connsiteX11" fmla="*/ 1911850 w 5592970"/>
              <a:gd name="connsiteY11" fmla="*/ 0 h 6897159"/>
              <a:gd name="connsiteX12" fmla="*/ 4693359 w 5592970"/>
              <a:gd name="connsiteY12" fmla="*/ 0 h 6897159"/>
              <a:gd name="connsiteX13" fmla="*/ 4687196 w 5592970"/>
              <a:gd name="connsiteY13" fmla="*/ 186052 h 6897159"/>
              <a:gd name="connsiteX14" fmla="*/ 4689492 w 5592970"/>
              <a:gd name="connsiteY14" fmla="*/ 422393 h 6897159"/>
              <a:gd name="connsiteX15" fmla="*/ 5029277 w 5592970"/>
              <a:gd name="connsiteY15" fmla="*/ 1074198 h 6897159"/>
              <a:gd name="connsiteX16" fmla="*/ 5368989 w 5592970"/>
              <a:gd name="connsiteY16" fmla="*/ 2604190 h 6897159"/>
              <a:gd name="connsiteX17" fmla="*/ 5030698 w 5592970"/>
              <a:gd name="connsiteY17" fmla="*/ 3182337 h 6897159"/>
              <a:gd name="connsiteX18" fmla="*/ 4910556 w 5592970"/>
              <a:gd name="connsiteY18" fmla="*/ 4667756 h 6897159"/>
              <a:gd name="connsiteX19" fmla="*/ 5374561 w 5592970"/>
              <a:gd name="connsiteY19" fmla="*/ 5703238 h 6897159"/>
              <a:gd name="connsiteX20" fmla="*/ 5591170 w 5592970"/>
              <a:gd name="connsiteY20" fmla="*/ 6745970 h 6897159"/>
              <a:gd name="connsiteX21" fmla="*/ 5592970 w 5592970"/>
              <a:gd name="connsiteY21" fmla="*/ 6897158 h 6897159"/>
              <a:gd name="connsiteX22" fmla="*/ 2734191 w 5592970"/>
              <a:gd name="connsiteY22" fmla="*/ 6897158 h 6897159"/>
              <a:gd name="connsiteX23" fmla="*/ 2734191 w 5592970"/>
              <a:gd name="connsiteY23" fmla="*/ 6897159 h 6897159"/>
              <a:gd name="connsiteX24" fmla="*/ 0 w 5592970"/>
              <a:gd name="connsiteY24" fmla="*/ 6897159 h 6897159"/>
              <a:gd name="connsiteX25" fmla="*/ 0 w 5592970"/>
              <a:gd name="connsiteY25" fmla="*/ 1 h 6897159"/>
              <a:gd name="connsiteX26" fmla="*/ 1485712 w 5592970"/>
              <a:gd name="connsiteY26" fmla="*/ 1 h 689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592970" h="6897159">
                <a:moveTo>
                  <a:pt x="4912746" y="2355321"/>
                </a:moveTo>
                <a:cubicBezTo>
                  <a:pt x="4803389" y="2355321"/>
                  <a:pt x="4714738" y="2443972"/>
                  <a:pt x="4714738" y="2553329"/>
                </a:cubicBezTo>
                <a:cubicBezTo>
                  <a:pt x="4714738" y="2662686"/>
                  <a:pt x="4803389" y="2751337"/>
                  <a:pt x="4912746" y="2751337"/>
                </a:cubicBezTo>
                <a:cubicBezTo>
                  <a:pt x="5022103" y="2751337"/>
                  <a:pt x="5110754" y="2662686"/>
                  <a:pt x="5110754" y="2553329"/>
                </a:cubicBezTo>
                <a:cubicBezTo>
                  <a:pt x="5110754" y="2443972"/>
                  <a:pt x="5022103" y="2355321"/>
                  <a:pt x="4912746" y="2355321"/>
                </a:cubicBezTo>
                <a:close/>
                <a:moveTo>
                  <a:pt x="4769785" y="1301525"/>
                </a:moveTo>
                <a:cubicBezTo>
                  <a:pt x="4542468" y="1301525"/>
                  <a:pt x="4358192" y="1485801"/>
                  <a:pt x="4358192" y="1713118"/>
                </a:cubicBezTo>
                <a:cubicBezTo>
                  <a:pt x="4358192" y="1940435"/>
                  <a:pt x="4542468" y="2124711"/>
                  <a:pt x="4769785" y="2124711"/>
                </a:cubicBezTo>
                <a:cubicBezTo>
                  <a:pt x="4997102" y="2124711"/>
                  <a:pt x="5181378" y="1940435"/>
                  <a:pt x="5181378" y="1713118"/>
                </a:cubicBezTo>
                <a:cubicBezTo>
                  <a:pt x="5181378" y="1485801"/>
                  <a:pt x="4997102" y="1301525"/>
                  <a:pt x="4769785" y="1301525"/>
                </a:cubicBezTo>
                <a:close/>
                <a:moveTo>
                  <a:pt x="1485712" y="0"/>
                </a:moveTo>
                <a:lnTo>
                  <a:pt x="1911850" y="0"/>
                </a:lnTo>
                <a:lnTo>
                  <a:pt x="4693359" y="0"/>
                </a:lnTo>
                <a:lnTo>
                  <a:pt x="4687196" y="186052"/>
                </a:lnTo>
                <a:cubicBezTo>
                  <a:pt x="4686166" y="265025"/>
                  <a:pt x="4686829" y="343862"/>
                  <a:pt x="4689492" y="422393"/>
                </a:cubicBezTo>
                <a:cubicBezTo>
                  <a:pt x="4699496" y="713539"/>
                  <a:pt x="4872938" y="896626"/>
                  <a:pt x="5029277" y="1074198"/>
                </a:cubicBezTo>
                <a:cubicBezTo>
                  <a:pt x="5418992" y="1516672"/>
                  <a:pt x="5551614" y="2043761"/>
                  <a:pt x="5368989" y="2604190"/>
                </a:cubicBezTo>
                <a:cubicBezTo>
                  <a:pt x="5298163" y="2821542"/>
                  <a:pt x="5160452" y="3010355"/>
                  <a:pt x="5030698" y="3182337"/>
                </a:cubicBezTo>
                <a:cubicBezTo>
                  <a:pt x="4682698" y="3643429"/>
                  <a:pt x="4696957" y="4178177"/>
                  <a:pt x="4910556" y="4667756"/>
                </a:cubicBezTo>
                <a:cubicBezTo>
                  <a:pt x="5062728" y="5015306"/>
                  <a:pt x="5245193" y="5341884"/>
                  <a:pt x="5374561" y="5703238"/>
                </a:cubicBezTo>
                <a:cubicBezTo>
                  <a:pt x="5500512" y="6053410"/>
                  <a:pt x="5575240" y="6402760"/>
                  <a:pt x="5591170" y="6745970"/>
                </a:cubicBezTo>
                <a:lnTo>
                  <a:pt x="5592970" y="6897158"/>
                </a:lnTo>
                <a:lnTo>
                  <a:pt x="2734191" y="6897158"/>
                </a:lnTo>
                <a:lnTo>
                  <a:pt x="2734191" y="6897159"/>
                </a:lnTo>
                <a:lnTo>
                  <a:pt x="0" y="6897159"/>
                </a:lnTo>
                <a:lnTo>
                  <a:pt x="0" y="1"/>
                </a:lnTo>
                <a:lnTo>
                  <a:pt x="1485712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509A2-F491-C243-D4FF-B5DB0F3B80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8816" y="1122362"/>
            <a:ext cx="3713584" cy="2621735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dirty="0"/>
              <a:t>Hiring Process Analytics</a:t>
            </a:r>
          </a:p>
        </p:txBody>
      </p:sp>
    </p:spTree>
    <p:extLst>
      <p:ext uri="{BB962C8B-B14F-4D97-AF65-F5344CB8AC3E}">
        <p14:creationId xmlns:p14="http://schemas.microsoft.com/office/powerpoint/2010/main" val="1543310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10531-5075-D26F-AC35-3DF5D197C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30014"/>
            <a:ext cx="10972800" cy="853333"/>
          </a:xfrm>
        </p:spPr>
        <p:txBody>
          <a:bodyPr/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725F2-0261-7162-89D3-50230130C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10972800" cy="2949272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provided gives a clear understanding of the hiring trends and unravels areas for improvements, such as :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Promoting gender diversity.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Expanding opportunities in undervalued departments.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Optimization of salary structures.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20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54293-15A5-CCD7-941E-A4A2416AE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457887"/>
            <a:ext cx="10972800" cy="792411"/>
          </a:xfrm>
        </p:spPr>
        <p:txBody>
          <a:bodyPr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Hyperlinks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A28CB-1645-F282-DBDD-9C1AD9C03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495087"/>
            <a:ext cx="10972800" cy="933913"/>
          </a:xfrm>
        </p:spPr>
        <p:txBody>
          <a:bodyPr>
            <a:normAutofit fontScale="85000" lnSpcReduction="2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Excel Analysis File 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docs.google.com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/spreadsheets/d/1SzGJrab-dMvcjH6dlYV6MzqORisw_hSr/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edit?usp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=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share_link&amp;ouid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=115307098806535957529&amp;rtpof=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true&amp;sd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=true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790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71306F-C7D0-D55B-FD78-75687A26A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369169" cy="1591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i="0" u="none" strike="noStrike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Project Description</a:t>
            </a:r>
            <a:b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7AD00-3282-EC85-B898-94CF6BCB3808}"/>
              </a:ext>
            </a:extLst>
          </p:cNvPr>
          <p:cNvSpPr txBox="1"/>
          <p:nvPr/>
        </p:nvSpPr>
        <p:spPr>
          <a:xfrm>
            <a:off x="610198" y="2391995"/>
            <a:ext cx="5355276" cy="31747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b="0" i="0" u="none" strike="noStrike" dirty="0">
                <a:effectLst/>
              </a:rPr>
              <a:t>The Hiring Process Analytics this project takes the sample hiring data of a multinational company like Google and uses this to understand gender distribution, salary trends, and types of jobs. It will be used for making recommendations to improve the hiring process.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C708AAE-D579-1793-0DC3-D0FB95C306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21" r="37080"/>
          <a:stretch/>
        </p:blipFill>
        <p:spPr>
          <a:xfrm>
            <a:off x="6364448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391440" y="4232571"/>
                </a:moveTo>
                <a:cubicBezTo>
                  <a:pt x="581049" y="4232571"/>
                  <a:pt x="734757" y="4386279"/>
                  <a:pt x="734757" y="4575888"/>
                </a:cubicBezTo>
                <a:cubicBezTo>
                  <a:pt x="734757" y="4765497"/>
                  <a:pt x="581049" y="4919205"/>
                  <a:pt x="391440" y="4919205"/>
                </a:cubicBezTo>
                <a:cubicBezTo>
                  <a:pt x="201831" y="4919205"/>
                  <a:pt x="48123" y="4765497"/>
                  <a:pt x="48123" y="4575888"/>
                </a:cubicBezTo>
                <a:cubicBezTo>
                  <a:pt x="48123" y="4386279"/>
                  <a:pt x="201831" y="4232571"/>
                  <a:pt x="391440" y="4232571"/>
                </a:cubicBezTo>
                <a:close/>
                <a:moveTo>
                  <a:pt x="247368" y="1806694"/>
                </a:moveTo>
                <a:cubicBezTo>
                  <a:pt x="383986" y="1806694"/>
                  <a:pt x="494736" y="1917444"/>
                  <a:pt x="494736" y="2054062"/>
                </a:cubicBezTo>
                <a:cubicBezTo>
                  <a:pt x="494736" y="2190680"/>
                  <a:pt x="383986" y="2301430"/>
                  <a:pt x="247368" y="2301430"/>
                </a:cubicBezTo>
                <a:cubicBezTo>
                  <a:pt x="110750" y="2301430"/>
                  <a:pt x="0" y="2190680"/>
                  <a:pt x="0" y="2054062"/>
                </a:cubicBezTo>
                <a:cubicBezTo>
                  <a:pt x="0" y="1917444"/>
                  <a:pt x="110750" y="1806694"/>
                  <a:pt x="247368" y="1806694"/>
                </a:cubicBezTo>
                <a:close/>
                <a:moveTo>
                  <a:pt x="247369" y="1294715"/>
                </a:moveTo>
                <a:cubicBezTo>
                  <a:pt x="326938" y="1294715"/>
                  <a:pt x="391441" y="1359218"/>
                  <a:pt x="391441" y="1438787"/>
                </a:cubicBezTo>
                <a:cubicBezTo>
                  <a:pt x="391441" y="1518356"/>
                  <a:pt x="326938" y="1582859"/>
                  <a:pt x="247369" y="1582859"/>
                </a:cubicBezTo>
                <a:cubicBezTo>
                  <a:pt x="167800" y="1582859"/>
                  <a:pt x="103297" y="1518356"/>
                  <a:pt x="103297" y="1438787"/>
                </a:cubicBezTo>
                <a:cubicBezTo>
                  <a:pt x="103297" y="1359218"/>
                  <a:pt x="167800" y="1294715"/>
                  <a:pt x="247369" y="1294715"/>
                </a:cubicBezTo>
                <a:close/>
                <a:moveTo>
                  <a:pt x="480671" y="0"/>
                </a:moveTo>
                <a:lnTo>
                  <a:pt x="5827552" y="0"/>
                </a:lnTo>
                <a:lnTo>
                  <a:pt x="5827552" y="6858000"/>
                </a:lnTo>
                <a:lnTo>
                  <a:pt x="5825818" y="6858000"/>
                </a:lnTo>
                <a:lnTo>
                  <a:pt x="236731" y="6858000"/>
                </a:lnTo>
                <a:lnTo>
                  <a:pt x="225831" y="6841105"/>
                </a:lnTo>
                <a:cubicBezTo>
                  <a:pt x="35993" y="6490332"/>
                  <a:pt x="58970" y="6027176"/>
                  <a:pt x="314550" y="5720066"/>
                </a:cubicBezTo>
                <a:cubicBezTo>
                  <a:pt x="1530043" y="4259025"/>
                  <a:pt x="615593" y="4079388"/>
                  <a:pt x="503588" y="3464278"/>
                </a:cubicBezTo>
                <a:cubicBezTo>
                  <a:pt x="330606" y="2514465"/>
                  <a:pt x="722867" y="2276432"/>
                  <a:pt x="675681" y="1809180"/>
                </a:cubicBezTo>
                <a:cubicBezTo>
                  <a:pt x="624359" y="1301070"/>
                  <a:pt x="219491" y="1102027"/>
                  <a:pt x="245003" y="646882"/>
                </a:cubicBezTo>
                <a:cubicBezTo>
                  <a:pt x="249830" y="424885"/>
                  <a:pt x="318025" y="228632"/>
                  <a:pt x="431196" y="6414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12569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937C9-FE81-2AA4-1A17-6AF24E8DE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8752" y="552782"/>
            <a:ext cx="5919373" cy="1611920"/>
          </a:xfrm>
        </p:spPr>
        <p:txBody>
          <a:bodyPr>
            <a:normAutofit/>
          </a:bodyPr>
          <a:lstStyle/>
          <a:p>
            <a:r>
              <a:rPr lang="en-IN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Calculator, pen, compass, money and a paper with graphs printed on it">
            <a:extLst>
              <a:ext uri="{FF2B5EF4-FFF2-40B4-BE49-F238E27FC236}">
                <a16:creationId xmlns:a16="http://schemas.microsoft.com/office/drawing/2014/main" id="{360AF089-5715-297B-6019-1CA314A86B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026" r="22803" b="-1"/>
          <a:stretch/>
        </p:blipFill>
        <p:spPr>
          <a:xfrm>
            <a:off x="20" y="10"/>
            <a:ext cx="5710632" cy="6857990"/>
          </a:xfrm>
          <a:custGeom>
            <a:avLst/>
            <a:gdLst/>
            <a:ahLst/>
            <a:cxnLst/>
            <a:rect l="l" t="t" r="r" b="b"/>
            <a:pathLst>
              <a:path w="5710652" h="6858000">
                <a:moveTo>
                  <a:pt x="4831301" y="0"/>
                </a:moveTo>
                <a:lnTo>
                  <a:pt x="5696109" y="0"/>
                </a:lnTo>
                <a:lnTo>
                  <a:pt x="5706418" y="42969"/>
                </a:lnTo>
                <a:cubicBezTo>
                  <a:pt x="5714414" y="100391"/>
                  <a:pt x="5711283" y="160329"/>
                  <a:pt x="5695333" y="219852"/>
                </a:cubicBezTo>
                <a:cubicBezTo>
                  <a:pt x="5631536" y="457945"/>
                  <a:pt x="5386806" y="599240"/>
                  <a:pt x="5148712" y="535443"/>
                </a:cubicBezTo>
                <a:cubicBezTo>
                  <a:pt x="4940381" y="479621"/>
                  <a:pt x="4806160" y="285271"/>
                  <a:pt x="4818599" y="78052"/>
                </a:cubicBezTo>
                <a:close/>
                <a:moveTo>
                  <a:pt x="0" y="0"/>
                </a:moveTo>
                <a:lnTo>
                  <a:pt x="545808" y="0"/>
                </a:lnTo>
                <a:lnTo>
                  <a:pt x="4212872" y="0"/>
                </a:lnTo>
                <a:lnTo>
                  <a:pt x="4204748" y="184996"/>
                </a:lnTo>
                <a:cubicBezTo>
                  <a:pt x="4203390" y="263520"/>
                  <a:pt x="4204263" y="341910"/>
                  <a:pt x="4207775" y="419995"/>
                </a:cubicBezTo>
                <a:cubicBezTo>
                  <a:pt x="4220964" y="709488"/>
                  <a:pt x="4449625" y="891535"/>
                  <a:pt x="4655737" y="1068099"/>
                </a:cubicBezTo>
                <a:cubicBezTo>
                  <a:pt x="5169527" y="1508061"/>
                  <a:pt x="5344373" y="2032158"/>
                  <a:pt x="5103604" y="2589405"/>
                </a:cubicBezTo>
                <a:cubicBezTo>
                  <a:pt x="5010230" y="2805523"/>
                  <a:pt x="4828675" y="2993264"/>
                  <a:pt x="4657611" y="3164269"/>
                </a:cubicBezTo>
                <a:cubicBezTo>
                  <a:pt x="4198817" y="3622744"/>
                  <a:pt x="4217616" y="4154456"/>
                  <a:pt x="4499219" y="4641255"/>
                </a:cubicBezTo>
                <a:cubicBezTo>
                  <a:pt x="4699839" y="4986832"/>
                  <a:pt x="4940395" y="5311556"/>
                  <a:pt x="5110950" y="5670858"/>
                </a:cubicBezTo>
                <a:cubicBezTo>
                  <a:pt x="5277001" y="6019042"/>
                  <a:pt x="5375520" y="6366409"/>
                  <a:pt x="5396522" y="6707670"/>
                </a:cubicBezTo>
                <a:lnTo>
                  <a:pt x="539889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7BAAC-B271-BF80-2545-383B45A5E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5083" y="2391995"/>
            <a:ext cx="5904056" cy="3174788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Data Cleaning -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Replace missing data and make it as a table to make it more readable and work efficiently.</a:t>
            </a:r>
          </a:p>
          <a:p>
            <a:pPr>
              <a:lnSpc>
                <a:spcPct val="100000"/>
              </a:lnSpc>
            </a:pP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Analysis Conducted -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Gender Distribution : Calculated the ratio of male hires to female hires.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Salary Analysis : Calculated the average salary and </a:t>
            </a:r>
            <a:r>
              <a:rPr lang="en-IN" sz="13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analyzed</a:t>
            </a: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salary distribution. 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Departmental Analysis : Visualized the proportion of employees across departments.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Position Tiers : Examined the distribution of positions across different levels.</a:t>
            </a:r>
          </a:p>
          <a:p>
            <a:pPr>
              <a:lnSpc>
                <a:spcPct val="100000"/>
              </a:lnSpc>
            </a:pP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Tools Used - </a:t>
            </a:r>
            <a:b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3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Microsoft Excel : To view and manage Data for data cleaning, analysis, and visualization.</a:t>
            </a:r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617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BFFF6-1221-BD41-FE7C-06689B59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494" y="552782"/>
            <a:ext cx="5369169" cy="1619611"/>
          </a:xfrm>
        </p:spPr>
        <p:txBody>
          <a:bodyPr>
            <a:normAutofit/>
          </a:bodyPr>
          <a:lstStyle/>
          <a:p>
            <a:r>
              <a:rPr lang="en-IN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Tech-Stack Used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2AF8347E-037F-9A79-20A9-6188A8503B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41" r="26350"/>
          <a:stretch/>
        </p:blipFill>
        <p:spPr>
          <a:xfrm>
            <a:off x="-52346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5436113" y="4232571"/>
                </a:moveTo>
                <a:cubicBezTo>
                  <a:pt x="5625722" y="4232571"/>
                  <a:pt x="5779430" y="4386279"/>
                  <a:pt x="5779430" y="4575888"/>
                </a:cubicBezTo>
                <a:cubicBezTo>
                  <a:pt x="5779430" y="4765497"/>
                  <a:pt x="5625722" y="4919205"/>
                  <a:pt x="5436113" y="4919205"/>
                </a:cubicBezTo>
                <a:cubicBezTo>
                  <a:pt x="5246504" y="4919205"/>
                  <a:pt x="5092796" y="4765497"/>
                  <a:pt x="5092796" y="4575888"/>
                </a:cubicBezTo>
                <a:cubicBezTo>
                  <a:pt x="5092796" y="4386279"/>
                  <a:pt x="5246504" y="4232571"/>
                  <a:pt x="5436113" y="4232571"/>
                </a:cubicBezTo>
                <a:close/>
                <a:moveTo>
                  <a:pt x="5580185" y="1806694"/>
                </a:moveTo>
                <a:cubicBezTo>
                  <a:pt x="5699726" y="1806694"/>
                  <a:pt x="5799461" y="1891487"/>
                  <a:pt x="5822527" y="2004209"/>
                </a:cubicBezTo>
                <a:lnTo>
                  <a:pt x="5827552" y="2054052"/>
                </a:lnTo>
                <a:lnTo>
                  <a:pt x="5827552" y="2054073"/>
                </a:lnTo>
                <a:lnTo>
                  <a:pt x="5822527" y="2103916"/>
                </a:lnTo>
                <a:cubicBezTo>
                  <a:pt x="5799461" y="2216637"/>
                  <a:pt x="5699726" y="2301430"/>
                  <a:pt x="5580185" y="2301430"/>
                </a:cubicBezTo>
                <a:cubicBezTo>
                  <a:pt x="5443567" y="2301430"/>
                  <a:pt x="5332817" y="2190680"/>
                  <a:pt x="5332817" y="2054062"/>
                </a:cubicBezTo>
                <a:cubicBezTo>
                  <a:pt x="5332817" y="1917444"/>
                  <a:pt x="5443567" y="1806694"/>
                  <a:pt x="5580185" y="1806694"/>
                </a:cubicBezTo>
                <a:close/>
                <a:moveTo>
                  <a:pt x="5580184" y="1294715"/>
                </a:moveTo>
                <a:cubicBezTo>
                  <a:pt x="5659753" y="1294715"/>
                  <a:pt x="5724256" y="1359218"/>
                  <a:pt x="5724256" y="1438787"/>
                </a:cubicBezTo>
                <a:cubicBezTo>
                  <a:pt x="5724256" y="1518356"/>
                  <a:pt x="5659753" y="1582859"/>
                  <a:pt x="5580184" y="1582859"/>
                </a:cubicBezTo>
                <a:cubicBezTo>
                  <a:pt x="5500615" y="1582859"/>
                  <a:pt x="5436112" y="1518356"/>
                  <a:pt x="5436112" y="1438787"/>
                </a:cubicBezTo>
                <a:cubicBezTo>
                  <a:pt x="5436112" y="1359218"/>
                  <a:pt x="5500615" y="1294715"/>
                  <a:pt x="5580184" y="1294715"/>
                </a:cubicBezTo>
                <a:close/>
                <a:moveTo>
                  <a:pt x="0" y="0"/>
                </a:moveTo>
                <a:lnTo>
                  <a:pt x="5346882" y="0"/>
                </a:lnTo>
                <a:lnTo>
                  <a:pt x="5396357" y="64140"/>
                </a:lnTo>
                <a:cubicBezTo>
                  <a:pt x="5509528" y="228632"/>
                  <a:pt x="5577723" y="424885"/>
                  <a:pt x="5582550" y="646882"/>
                </a:cubicBezTo>
                <a:cubicBezTo>
                  <a:pt x="5608062" y="1102027"/>
                  <a:pt x="5203194" y="1301070"/>
                  <a:pt x="5151872" y="1809180"/>
                </a:cubicBezTo>
                <a:cubicBezTo>
                  <a:pt x="5104686" y="2276432"/>
                  <a:pt x="5496947" y="2514465"/>
                  <a:pt x="5323965" y="3464278"/>
                </a:cubicBezTo>
                <a:cubicBezTo>
                  <a:pt x="5211960" y="4079388"/>
                  <a:pt x="4297510" y="4259025"/>
                  <a:pt x="5513003" y="5720066"/>
                </a:cubicBezTo>
                <a:cubicBezTo>
                  <a:pt x="5768583" y="6027176"/>
                  <a:pt x="5791560" y="6490332"/>
                  <a:pt x="5601722" y="6841105"/>
                </a:cubicBezTo>
                <a:lnTo>
                  <a:pt x="5590822" y="6858000"/>
                </a:lnTo>
                <a:lnTo>
                  <a:pt x="1735" y="6858000"/>
                </a:lnTo>
                <a:lnTo>
                  <a:pt x="0" y="6858000"/>
                </a:lnTo>
                <a:lnTo>
                  <a:pt x="0" y="6849812"/>
                </a:lnTo>
                <a:lnTo>
                  <a:pt x="0" y="6483067"/>
                </a:lnTo>
                <a:lnTo>
                  <a:pt x="0" y="1250146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E7B57-5847-DF6E-BEBA-566CBC6A3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092" y="2391995"/>
            <a:ext cx="5355276" cy="3174788"/>
          </a:xfrm>
        </p:spPr>
        <p:txBody>
          <a:bodyPr anchor="t">
            <a:normAutofit/>
          </a:bodyPr>
          <a:lstStyle/>
          <a:p>
            <a:r>
              <a:rPr lang="en-IN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Microsoft Excel : The Functions which are used AVERAGE, COUNTIFS, Tables, and Visualization tools to generate charts and </a:t>
            </a:r>
            <a:r>
              <a:rPr lang="en-IN" b="0" i="0" u="none" strike="noStrike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b="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945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25F22-F8FA-7F5C-4446-4E519C3B9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3455"/>
            <a:ext cx="10972800" cy="653637"/>
          </a:xfrm>
        </p:spPr>
        <p:txBody>
          <a:bodyPr>
            <a:normAutofit fontScale="90000"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A8695-2CDC-7130-2C94-0E0E72DC1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94288"/>
            <a:ext cx="9732579" cy="4439559"/>
          </a:xfrm>
        </p:spPr>
        <p:txBody>
          <a:bodyPr>
            <a:normAutofit/>
          </a:bodyPr>
          <a:lstStyle/>
          <a:p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1 - Hiring Analysis: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The hiring process involves bringing new individuals into the organization for various roles.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 Distribution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Hires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60%       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 Hires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40%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Total Males Hired is 2563 &amp; Total Females Hired is 1856 .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:We should focus on increasing female hiring to promote diversity.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D1ED169-7E28-0ED5-9E22-EA1EC06B57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523503"/>
              </p:ext>
            </p:extLst>
          </p:nvPr>
        </p:nvGraphicFramePr>
        <p:xfrm>
          <a:off x="609600" y="4252669"/>
          <a:ext cx="2799488" cy="711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298700" imgH="584200" progId="Excel.Sheet.12">
                  <p:embed/>
                </p:oleObj>
              </mc:Choice>
              <mc:Fallback>
                <p:oleObj name="Worksheet" r:id="rId2" imgW="2298700" imgH="584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" y="4252669"/>
                        <a:ext cx="2799488" cy="7114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6D7657-040A-637C-227D-7079E824B0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5811539"/>
              </p:ext>
            </p:extLst>
          </p:nvPr>
        </p:nvGraphicFramePr>
        <p:xfrm>
          <a:off x="1524000" y="719139"/>
          <a:ext cx="5970203" cy="3537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" imgW="0" imgH="0" progId="">
                  <p:embed/>
                </p:oleObj>
              </mc:Choice>
              <mc:Fallback>
                <p:oleObj r:id="" imgW="0" imgH="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1524000" y="719139"/>
                        <a:ext cx="5970203" cy="3537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782D9EC-1808-AB6B-67FF-B28A020097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059703"/>
              </p:ext>
            </p:extLst>
          </p:nvPr>
        </p:nvGraphicFramePr>
        <p:xfrm>
          <a:off x="5833240" y="3272513"/>
          <a:ext cx="4834759" cy="2864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" imgW="0" imgH="0" progId="">
                  <p:embed/>
                </p:oleObj>
              </mc:Choice>
              <mc:Fallback>
                <p:oleObj r:id="" imgW="0" imgH="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5833240" y="3272513"/>
                        <a:ext cx="4834759" cy="2864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5283DBF-64CB-9F8F-4A23-679EA9142F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102797"/>
              </p:ext>
            </p:extLst>
          </p:nvPr>
        </p:nvGraphicFramePr>
        <p:xfrm>
          <a:off x="4278553" y="3561908"/>
          <a:ext cx="4564013" cy="2804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45122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F52A5B-5810-4130-A3DB-FD2582D0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77B4CB6-64B7-4C1D-B623-F1EC02FCC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5937866"/>
          </a:xfrm>
          <a:custGeom>
            <a:avLst/>
            <a:gdLst>
              <a:gd name="connsiteX0" fmla="*/ 8930642 w 12192000"/>
              <a:gd name="connsiteY0" fmla="*/ 5494299 h 5937866"/>
              <a:gd name="connsiteX1" fmla="*/ 9143134 w 12192000"/>
              <a:gd name="connsiteY1" fmla="*/ 5616927 h 5937866"/>
              <a:gd name="connsiteX2" fmla="*/ 9043549 w 12192000"/>
              <a:gd name="connsiteY2" fmla="*/ 5914543 h 5937866"/>
              <a:gd name="connsiteX3" fmla="*/ 8745984 w 12192000"/>
              <a:gd name="connsiteY3" fmla="*/ 5814814 h 5937866"/>
              <a:gd name="connsiteX4" fmla="*/ 8845568 w 12192000"/>
              <a:gd name="connsiteY4" fmla="*/ 5517199 h 5937866"/>
              <a:gd name="connsiteX5" fmla="*/ 8930642 w 12192000"/>
              <a:gd name="connsiteY5" fmla="*/ 5494299 h 5937866"/>
              <a:gd name="connsiteX6" fmla="*/ 9842642 w 12192000"/>
              <a:gd name="connsiteY6" fmla="*/ 4939308 h 5937866"/>
              <a:gd name="connsiteX7" fmla="*/ 10272210 w 12192000"/>
              <a:gd name="connsiteY7" fmla="*/ 5187210 h 5937866"/>
              <a:gd name="connsiteX8" fmla="*/ 10070896 w 12192000"/>
              <a:gd name="connsiteY8" fmla="*/ 5788857 h 5937866"/>
              <a:gd name="connsiteX9" fmla="*/ 9469346 w 12192000"/>
              <a:gd name="connsiteY9" fmla="*/ 5587251 h 5937866"/>
              <a:gd name="connsiteX10" fmla="*/ 9670660 w 12192000"/>
              <a:gd name="connsiteY10" fmla="*/ 4985603 h 5937866"/>
              <a:gd name="connsiteX11" fmla="*/ 9842642 w 12192000"/>
              <a:gd name="connsiteY11" fmla="*/ 4939308 h 5937866"/>
              <a:gd name="connsiteX12" fmla="*/ 0 w 12192000"/>
              <a:gd name="connsiteY12" fmla="*/ 0 h 5937866"/>
              <a:gd name="connsiteX13" fmla="*/ 12188952 w 12192000"/>
              <a:gd name="connsiteY13" fmla="*/ 0 h 5937866"/>
              <a:gd name="connsiteX14" fmla="*/ 12188952 w 12192000"/>
              <a:gd name="connsiteY14" fmla="*/ 1220565 h 5937866"/>
              <a:gd name="connsiteX15" fmla="*/ 12192000 w 12192000"/>
              <a:gd name="connsiteY15" fmla="*/ 1220565 h 5937866"/>
              <a:gd name="connsiteX16" fmla="*/ 12192000 w 12192000"/>
              <a:gd name="connsiteY16" fmla="*/ 4590456 h 5937866"/>
              <a:gd name="connsiteX17" fmla="*/ 12124015 w 12192000"/>
              <a:gd name="connsiteY17" fmla="*/ 4631278 h 5937866"/>
              <a:gd name="connsiteX18" fmla="*/ 11077457 w 12192000"/>
              <a:gd name="connsiteY18" fmla="*/ 4722290 h 5937866"/>
              <a:gd name="connsiteX19" fmla="*/ 9867246 w 12192000"/>
              <a:gd name="connsiteY19" fmla="*/ 4572157 h 5937866"/>
              <a:gd name="connsiteX20" fmla="*/ 8994802 w 12192000"/>
              <a:gd name="connsiteY20" fmla="*/ 5098943 h 5937866"/>
              <a:gd name="connsiteX21" fmla="*/ 6994655 w 12192000"/>
              <a:gd name="connsiteY21" fmla="*/ 5556202 h 5937866"/>
              <a:gd name="connsiteX22" fmla="*/ 6287534 w 12192000"/>
              <a:gd name="connsiteY22" fmla="*/ 4934764 h 5937866"/>
              <a:gd name="connsiteX23" fmla="*/ 4392596 w 12192000"/>
              <a:gd name="connsiteY23" fmla="*/ 4612909 h 5937866"/>
              <a:gd name="connsiteX24" fmla="*/ 3014500 w 12192000"/>
              <a:gd name="connsiteY24" fmla="*/ 5320787 h 5937866"/>
              <a:gd name="connsiteX25" fmla="*/ 86414 w 12192000"/>
              <a:gd name="connsiteY25" fmla="*/ 5123870 h 5937866"/>
              <a:gd name="connsiteX26" fmla="*/ 0 w 12192000"/>
              <a:gd name="connsiteY26" fmla="*/ 5061131 h 5937866"/>
              <a:gd name="connsiteX27" fmla="*/ 0 w 12192000"/>
              <a:gd name="connsiteY27" fmla="*/ 3267075 h 5937866"/>
              <a:gd name="connsiteX28" fmla="*/ 0 w 12192000"/>
              <a:gd name="connsiteY28" fmla="*/ 1220565 h 59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92000" h="5937866">
                <a:moveTo>
                  <a:pt x="8930642" y="5494299"/>
                </a:moveTo>
                <a:cubicBezTo>
                  <a:pt x="9016941" y="5488946"/>
                  <a:pt x="9102130" y="5534635"/>
                  <a:pt x="9143134" y="5616927"/>
                </a:cubicBezTo>
                <a:cubicBezTo>
                  <a:pt x="9197806" y="5726652"/>
                  <a:pt x="9153221" y="5859898"/>
                  <a:pt x="9043549" y="5914543"/>
                </a:cubicBezTo>
                <a:cubicBezTo>
                  <a:pt x="8933879" y="5969187"/>
                  <a:pt x="8800655" y="5924538"/>
                  <a:pt x="8745984" y="5814814"/>
                </a:cubicBezTo>
                <a:cubicBezTo>
                  <a:pt x="8691311" y="5705090"/>
                  <a:pt x="8735897" y="5571844"/>
                  <a:pt x="8845568" y="5517199"/>
                </a:cubicBezTo>
                <a:cubicBezTo>
                  <a:pt x="8872986" y="5503538"/>
                  <a:pt x="8901875" y="5496082"/>
                  <a:pt x="8930642" y="5494299"/>
                </a:cubicBezTo>
                <a:close/>
                <a:moveTo>
                  <a:pt x="9842642" y="4939308"/>
                </a:moveTo>
                <a:cubicBezTo>
                  <a:pt x="10017101" y="4928488"/>
                  <a:pt x="10189318" y="5020851"/>
                  <a:pt x="10272210" y="5187210"/>
                </a:cubicBezTo>
                <a:cubicBezTo>
                  <a:pt x="10382732" y="5409023"/>
                  <a:pt x="10292600" y="5678390"/>
                  <a:pt x="10070896" y="5788857"/>
                </a:cubicBezTo>
                <a:cubicBezTo>
                  <a:pt x="9849191" y="5899325"/>
                  <a:pt x="9579867" y="5809063"/>
                  <a:pt x="9469346" y="5587251"/>
                </a:cubicBezTo>
                <a:cubicBezTo>
                  <a:pt x="9358824" y="5365438"/>
                  <a:pt x="9448956" y="5096071"/>
                  <a:pt x="9670660" y="4985603"/>
                </a:cubicBezTo>
                <a:cubicBezTo>
                  <a:pt x="9726087" y="4957986"/>
                  <a:pt x="9784490" y="4942914"/>
                  <a:pt x="9842642" y="4939308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220565"/>
                </a:lnTo>
                <a:lnTo>
                  <a:pt x="12192000" y="1220565"/>
                </a:lnTo>
                <a:lnTo>
                  <a:pt x="12192000" y="4590456"/>
                </a:lnTo>
                <a:lnTo>
                  <a:pt x="12124015" y="4631278"/>
                </a:lnTo>
                <a:cubicBezTo>
                  <a:pt x="11792041" y="4802103"/>
                  <a:pt x="11443617" y="4797817"/>
                  <a:pt x="11077457" y="4722290"/>
                </a:cubicBezTo>
                <a:cubicBezTo>
                  <a:pt x="10679189" y="4640425"/>
                  <a:pt x="10271734" y="4578846"/>
                  <a:pt x="9867246" y="4572157"/>
                </a:cubicBezTo>
                <a:cubicBezTo>
                  <a:pt x="9492336" y="4566176"/>
                  <a:pt x="9239136" y="4846894"/>
                  <a:pt x="8994802" y="5098943"/>
                </a:cubicBezTo>
                <a:cubicBezTo>
                  <a:pt x="8385954" y="5727243"/>
                  <a:pt x="7695268" y="5911307"/>
                  <a:pt x="6994655" y="5556202"/>
                </a:cubicBezTo>
                <a:cubicBezTo>
                  <a:pt x="6722938" y="5418487"/>
                  <a:pt x="6494843" y="5169191"/>
                  <a:pt x="6287534" y="4934764"/>
                </a:cubicBezTo>
                <a:cubicBezTo>
                  <a:pt x="5731733" y="4306056"/>
                  <a:pt x="5043559" y="4288064"/>
                  <a:pt x="4392596" y="4612909"/>
                </a:cubicBezTo>
                <a:cubicBezTo>
                  <a:pt x="3930423" y="4844432"/>
                  <a:pt x="3492022" y="5129169"/>
                  <a:pt x="3014500" y="5320787"/>
                </a:cubicBezTo>
                <a:cubicBezTo>
                  <a:pt x="1977820" y="5738974"/>
                  <a:pt x="973242" y="5720051"/>
                  <a:pt x="86414" y="5123870"/>
                </a:cubicBezTo>
                <a:lnTo>
                  <a:pt x="0" y="5061131"/>
                </a:lnTo>
                <a:lnTo>
                  <a:pt x="0" y="3267075"/>
                </a:lnTo>
                <a:lnTo>
                  <a:pt x="0" y="1220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16E7E-6653-9795-AD1B-0813E8F57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76" y="636946"/>
            <a:ext cx="10972800" cy="8323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2 – Salary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7837F-3A3D-B19A-6BF5-F6FC02904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76" y="1769873"/>
            <a:ext cx="8304696" cy="2644472"/>
          </a:xfrm>
        </p:spPr>
        <p:txBody>
          <a:bodyPr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Analysis: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The average salary is calculated by adding up the salaries of a group of employees and then dividing the total by the number of employees.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average salary offered across the company is 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49983.03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17A42B9-5610-0B2C-3DFE-E1B4C466B7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248413"/>
              </p:ext>
            </p:extLst>
          </p:nvPr>
        </p:nvGraphicFramePr>
        <p:xfrm>
          <a:off x="9172912" y="1650659"/>
          <a:ext cx="2755900" cy="288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755900" imgH="2882900" progId="Excel.Sheet.12">
                  <p:embed/>
                </p:oleObj>
              </mc:Choice>
              <mc:Fallback>
                <p:oleObj name="Worksheet" r:id="rId2" imgW="2755900" imgH="2882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172912" y="1650659"/>
                        <a:ext cx="2755900" cy="288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062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3F387D-31FF-4EF4-8177-613C7B137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F735DFE-E14D-4DFA-9581-888A37694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920134"/>
            <a:ext cx="12192000" cy="5937866"/>
          </a:xfrm>
          <a:custGeom>
            <a:avLst/>
            <a:gdLst>
              <a:gd name="connsiteX0" fmla="*/ 8930642 w 12192000"/>
              <a:gd name="connsiteY0" fmla="*/ 5494299 h 5937866"/>
              <a:gd name="connsiteX1" fmla="*/ 9143134 w 12192000"/>
              <a:gd name="connsiteY1" fmla="*/ 5616927 h 5937866"/>
              <a:gd name="connsiteX2" fmla="*/ 9043549 w 12192000"/>
              <a:gd name="connsiteY2" fmla="*/ 5914543 h 5937866"/>
              <a:gd name="connsiteX3" fmla="*/ 8745984 w 12192000"/>
              <a:gd name="connsiteY3" fmla="*/ 5814814 h 5937866"/>
              <a:gd name="connsiteX4" fmla="*/ 8845568 w 12192000"/>
              <a:gd name="connsiteY4" fmla="*/ 5517199 h 5937866"/>
              <a:gd name="connsiteX5" fmla="*/ 8930642 w 12192000"/>
              <a:gd name="connsiteY5" fmla="*/ 5494299 h 5937866"/>
              <a:gd name="connsiteX6" fmla="*/ 9842642 w 12192000"/>
              <a:gd name="connsiteY6" fmla="*/ 4939308 h 5937866"/>
              <a:gd name="connsiteX7" fmla="*/ 10272210 w 12192000"/>
              <a:gd name="connsiteY7" fmla="*/ 5187210 h 5937866"/>
              <a:gd name="connsiteX8" fmla="*/ 10070896 w 12192000"/>
              <a:gd name="connsiteY8" fmla="*/ 5788857 h 5937866"/>
              <a:gd name="connsiteX9" fmla="*/ 9469346 w 12192000"/>
              <a:gd name="connsiteY9" fmla="*/ 5587251 h 5937866"/>
              <a:gd name="connsiteX10" fmla="*/ 9670660 w 12192000"/>
              <a:gd name="connsiteY10" fmla="*/ 4985603 h 5937866"/>
              <a:gd name="connsiteX11" fmla="*/ 9842642 w 12192000"/>
              <a:gd name="connsiteY11" fmla="*/ 4939308 h 5937866"/>
              <a:gd name="connsiteX12" fmla="*/ 0 w 12192000"/>
              <a:gd name="connsiteY12" fmla="*/ 0 h 5937866"/>
              <a:gd name="connsiteX13" fmla="*/ 12188952 w 12192000"/>
              <a:gd name="connsiteY13" fmla="*/ 0 h 5937866"/>
              <a:gd name="connsiteX14" fmla="*/ 12188952 w 12192000"/>
              <a:gd name="connsiteY14" fmla="*/ 1220565 h 5937866"/>
              <a:gd name="connsiteX15" fmla="*/ 12192000 w 12192000"/>
              <a:gd name="connsiteY15" fmla="*/ 1220565 h 5937866"/>
              <a:gd name="connsiteX16" fmla="*/ 12192000 w 12192000"/>
              <a:gd name="connsiteY16" fmla="*/ 4590456 h 5937866"/>
              <a:gd name="connsiteX17" fmla="*/ 12124015 w 12192000"/>
              <a:gd name="connsiteY17" fmla="*/ 4631278 h 5937866"/>
              <a:gd name="connsiteX18" fmla="*/ 11077457 w 12192000"/>
              <a:gd name="connsiteY18" fmla="*/ 4722290 h 5937866"/>
              <a:gd name="connsiteX19" fmla="*/ 9867246 w 12192000"/>
              <a:gd name="connsiteY19" fmla="*/ 4572157 h 5937866"/>
              <a:gd name="connsiteX20" fmla="*/ 8994802 w 12192000"/>
              <a:gd name="connsiteY20" fmla="*/ 5098943 h 5937866"/>
              <a:gd name="connsiteX21" fmla="*/ 6994655 w 12192000"/>
              <a:gd name="connsiteY21" fmla="*/ 5556202 h 5937866"/>
              <a:gd name="connsiteX22" fmla="*/ 6287534 w 12192000"/>
              <a:gd name="connsiteY22" fmla="*/ 4934764 h 5937866"/>
              <a:gd name="connsiteX23" fmla="*/ 4392596 w 12192000"/>
              <a:gd name="connsiteY23" fmla="*/ 4612909 h 5937866"/>
              <a:gd name="connsiteX24" fmla="*/ 3014500 w 12192000"/>
              <a:gd name="connsiteY24" fmla="*/ 5320787 h 5937866"/>
              <a:gd name="connsiteX25" fmla="*/ 86414 w 12192000"/>
              <a:gd name="connsiteY25" fmla="*/ 5123870 h 5937866"/>
              <a:gd name="connsiteX26" fmla="*/ 0 w 12192000"/>
              <a:gd name="connsiteY26" fmla="*/ 5061131 h 5937866"/>
              <a:gd name="connsiteX27" fmla="*/ 0 w 12192000"/>
              <a:gd name="connsiteY27" fmla="*/ 3267075 h 5937866"/>
              <a:gd name="connsiteX28" fmla="*/ 0 w 12192000"/>
              <a:gd name="connsiteY28" fmla="*/ 1220565 h 59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92000" h="5937866">
                <a:moveTo>
                  <a:pt x="8930642" y="5494299"/>
                </a:moveTo>
                <a:cubicBezTo>
                  <a:pt x="9016941" y="5488946"/>
                  <a:pt x="9102130" y="5534635"/>
                  <a:pt x="9143134" y="5616927"/>
                </a:cubicBezTo>
                <a:cubicBezTo>
                  <a:pt x="9197806" y="5726652"/>
                  <a:pt x="9153221" y="5859898"/>
                  <a:pt x="9043549" y="5914543"/>
                </a:cubicBezTo>
                <a:cubicBezTo>
                  <a:pt x="8933879" y="5969187"/>
                  <a:pt x="8800655" y="5924538"/>
                  <a:pt x="8745984" y="5814814"/>
                </a:cubicBezTo>
                <a:cubicBezTo>
                  <a:pt x="8691311" y="5705090"/>
                  <a:pt x="8735897" y="5571844"/>
                  <a:pt x="8845568" y="5517199"/>
                </a:cubicBezTo>
                <a:cubicBezTo>
                  <a:pt x="8872986" y="5503538"/>
                  <a:pt x="8901875" y="5496082"/>
                  <a:pt x="8930642" y="5494299"/>
                </a:cubicBezTo>
                <a:close/>
                <a:moveTo>
                  <a:pt x="9842642" y="4939308"/>
                </a:moveTo>
                <a:cubicBezTo>
                  <a:pt x="10017101" y="4928488"/>
                  <a:pt x="10189318" y="5020851"/>
                  <a:pt x="10272210" y="5187210"/>
                </a:cubicBezTo>
                <a:cubicBezTo>
                  <a:pt x="10382732" y="5409023"/>
                  <a:pt x="10292600" y="5678390"/>
                  <a:pt x="10070896" y="5788857"/>
                </a:cubicBezTo>
                <a:cubicBezTo>
                  <a:pt x="9849191" y="5899325"/>
                  <a:pt x="9579867" y="5809063"/>
                  <a:pt x="9469346" y="5587251"/>
                </a:cubicBezTo>
                <a:cubicBezTo>
                  <a:pt x="9358824" y="5365438"/>
                  <a:pt x="9448956" y="5096071"/>
                  <a:pt x="9670660" y="4985603"/>
                </a:cubicBezTo>
                <a:cubicBezTo>
                  <a:pt x="9726087" y="4957986"/>
                  <a:pt x="9784490" y="4942914"/>
                  <a:pt x="9842642" y="4939308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220565"/>
                </a:lnTo>
                <a:lnTo>
                  <a:pt x="12192000" y="1220565"/>
                </a:lnTo>
                <a:lnTo>
                  <a:pt x="12192000" y="4590456"/>
                </a:lnTo>
                <a:lnTo>
                  <a:pt x="12124015" y="4631278"/>
                </a:lnTo>
                <a:cubicBezTo>
                  <a:pt x="11792041" y="4802103"/>
                  <a:pt x="11443617" y="4797817"/>
                  <a:pt x="11077457" y="4722290"/>
                </a:cubicBezTo>
                <a:cubicBezTo>
                  <a:pt x="10679189" y="4640425"/>
                  <a:pt x="10271734" y="4578846"/>
                  <a:pt x="9867246" y="4572157"/>
                </a:cubicBezTo>
                <a:cubicBezTo>
                  <a:pt x="9492336" y="4566176"/>
                  <a:pt x="9239136" y="4846894"/>
                  <a:pt x="8994802" y="5098943"/>
                </a:cubicBezTo>
                <a:cubicBezTo>
                  <a:pt x="8385954" y="5727243"/>
                  <a:pt x="7695268" y="5911307"/>
                  <a:pt x="6994655" y="5556202"/>
                </a:cubicBezTo>
                <a:cubicBezTo>
                  <a:pt x="6722938" y="5418487"/>
                  <a:pt x="6494843" y="5169191"/>
                  <a:pt x="6287534" y="4934764"/>
                </a:cubicBezTo>
                <a:cubicBezTo>
                  <a:pt x="5731733" y="4306056"/>
                  <a:pt x="5043559" y="4288064"/>
                  <a:pt x="4392596" y="4612909"/>
                </a:cubicBezTo>
                <a:cubicBezTo>
                  <a:pt x="3930423" y="4844432"/>
                  <a:pt x="3492022" y="5129169"/>
                  <a:pt x="3014500" y="5320787"/>
                </a:cubicBezTo>
                <a:cubicBezTo>
                  <a:pt x="1977820" y="5738974"/>
                  <a:pt x="973242" y="5720051"/>
                  <a:pt x="86414" y="5123870"/>
                </a:cubicBezTo>
                <a:lnTo>
                  <a:pt x="0" y="5061131"/>
                </a:lnTo>
                <a:lnTo>
                  <a:pt x="0" y="3267075"/>
                </a:lnTo>
                <a:lnTo>
                  <a:pt x="0" y="1220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140773-CEA8-1E99-1640-C2D714FD9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475" y="266017"/>
            <a:ext cx="9489000" cy="644682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3 - </a:t>
            </a:r>
            <a:r>
              <a:rPr lang="en-I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Salary Distribution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EE32A-5EDE-A83B-907A-90A8368B1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475" y="920133"/>
            <a:ext cx="9489000" cy="2173988"/>
          </a:xfrm>
        </p:spPr>
        <p:txBody>
          <a:bodyPr anchor="ctr"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Distribution: 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intervals represent ranges of values, in this case, salary ranges. The class interval is the difference between the upper and lower limits of a class.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Distribution of most salaries range between 48000 - 59000 range.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7C3040F-B873-655E-8674-8267D1B826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2850555"/>
              </p:ext>
            </p:extLst>
          </p:nvPr>
        </p:nvGraphicFramePr>
        <p:xfrm>
          <a:off x="762000" y="3763880"/>
          <a:ext cx="33655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365500" imgH="1917700" progId="Excel.Sheet.12">
                  <p:embed/>
                </p:oleObj>
              </mc:Choice>
              <mc:Fallback>
                <p:oleObj name="Worksheet" r:id="rId2" imgW="3365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2000" y="3763880"/>
                        <a:ext cx="33655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C57A058-CE14-36C8-B889-AE0E12C50B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0" y="719138"/>
          <a:ext cx="9144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" imgW="0" imgH="0" progId="">
                  <p:embed/>
                </p:oleObj>
              </mc:Choice>
              <mc:Fallback>
                <p:oleObj r:id="" imgW="0" imgH="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1524000" y="719138"/>
                        <a:ext cx="9144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608111C-947B-7399-5A15-691AE7DE2E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5711333"/>
              </p:ext>
            </p:extLst>
          </p:nvPr>
        </p:nvGraphicFramePr>
        <p:xfrm>
          <a:off x="4889500" y="2850579"/>
          <a:ext cx="5710359" cy="37398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2888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F52A5B-5810-4130-A3DB-FD2582D0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8FE145C-BED6-4533-8211-7AC773F7A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16078" cy="6858000"/>
          </a:xfrm>
          <a:custGeom>
            <a:avLst/>
            <a:gdLst>
              <a:gd name="connsiteX0" fmla="*/ 8183400 w 8916078"/>
              <a:gd name="connsiteY0" fmla="*/ 3865853 h 6820849"/>
              <a:gd name="connsiteX1" fmla="*/ 8259593 w 8916078"/>
              <a:gd name="connsiteY1" fmla="*/ 3878252 h 6820849"/>
              <a:gd name="connsiteX2" fmla="*/ 8529076 w 8916078"/>
              <a:gd name="connsiteY2" fmla="*/ 4345010 h 6820849"/>
              <a:gd name="connsiteX3" fmla="*/ 8062319 w 8916078"/>
              <a:gd name="connsiteY3" fmla="*/ 4614493 h 6820849"/>
              <a:gd name="connsiteX4" fmla="*/ 7792836 w 8916078"/>
              <a:gd name="connsiteY4" fmla="*/ 4147735 h 6820849"/>
              <a:gd name="connsiteX5" fmla="*/ 8183400 w 8916078"/>
              <a:gd name="connsiteY5" fmla="*/ 3865853 h 6820849"/>
              <a:gd name="connsiteX6" fmla="*/ 8734942 w 8916078"/>
              <a:gd name="connsiteY6" fmla="*/ 2667480 h 6820849"/>
              <a:gd name="connsiteX7" fmla="*/ 8773412 w 8916078"/>
              <a:gd name="connsiteY7" fmla="*/ 2673741 h 6820849"/>
              <a:gd name="connsiteX8" fmla="*/ 8909474 w 8916078"/>
              <a:gd name="connsiteY8" fmla="*/ 2909407 h 6820849"/>
              <a:gd name="connsiteX9" fmla="*/ 8673808 w 8916078"/>
              <a:gd name="connsiteY9" fmla="*/ 3045469 h 6820849"/>
              <a:gd name="connsiteX10" fmla="*/ 8537746 w 8916078"/>
              <a:gd name="connsiteY10" fmla="*/ 2809802 h 6820849"/>
              <a:gd name="connsiteX11" fmla="*/ 8697151 w 8916078"/>
              <a:gd name="connsiteY11" fmla="*/ 2668961 h 6820849"/>
              <a:gd name="connsiteX12" fmla="*/ 8734942 w 8916078"/>
              <a:gd name="connsiteY12" fmla="*/ 2667480 h 6820849"/>
              <a:gd name="connsiteX13" fmla="*/ 8776652 w 8916078"/>
              <a:gd name="connsiteY13" fmla="*/ 1 h 6820849"/>
              <a:gd name="connsiteX14" fmla="*/ 8786961 w 8916078"/>
              <a:gd name="connsiteY14" fmla="*/ 42970 h 6820849"/>
              <a:gd name="connsiteX15" fmla="*/ 8775876 w 8916078"/>
              <a:gd name="connsiteY15" fmla="*/ 219853 h 6820849"/>
              <a:gd name="connsiteX16" fmla="*/ 8229255 w 8916078"/>
              <a:gd name="connsiteY16" fmla="*/ 535444 h 6820849"/>
              <a:gd name="connsiteX17" fmla="*/ 7899142 w 8916078"/>
              <a:gd name="connsiteY17" fmla="*/ 78053 h 6820849"/>
              <a:gd name="connsiteX18" fmla="*/ 7911844 w 8916078"/>
              <a:gd name="connsiteY18" fmla="*/ 1 h 6820849"/>
              <a:gd name="connsiteX19" fmla="*/ 0 w 8916078"/>
              <a:gd name="connsiteY19" fmla="*/ 0 h 6820849"/>
              <a:gd name="connsiteX20" fmla="*/ 3064542 w 8916078"/>
              <a:gd name="connsiteY20" fmla="*/ 1 h 6820849"/>
              <a:gd name="connsiteX21" fmla="*/ 3626351 w 8916078"/>
              <a:gd name="connsiteY21" fmla="*/ 1 h 6820849"/>
              <a:gd name="connsiteX22" fmla="*/ 6388767 w 8916078"/>
              <a:gd name="connsiteY22" fmla="*/ 1 h 6820849"/>
              <a:gd name="connsiteX23" fmla="*/ 7293415 w 8916078"/>
              <a:gd name="connsiteY23" fmla="*/ 1 h 6820849"/>
              <a:gd name="connsiteX24" fmla="*/ 7285291 w 8916078"/>
              <a:gd name="connsiteY24" fmla="*/ 184997 h 6820849"/>
              <a:gd name="connsiteX25" fmla="*/ 7288318 w 8916078"/>
              <a:gd name="connsiteY25" fmla="*/ 419996 h 6820849"/>
              <a:gd name="connsiteX26" fmla="*/ 7736280 w 8916078"/>
              <a:gd name="connsiteY26" fmla="*/ 1068100 h 6820849"/>
              <a:gd name="connsiteX27" fmla="*/ 8184147 w 8916078"/>
              <a:gd name="connsiteY27" fmla="*/ 2589406 h 6820849"/>
              <a:gd name="connsiteX28" fmla="*/ 7738154 w 8916078"/>
              <a:gd name="connsiteY28" fmla="*/ 3164270 h 6820849"/>
              <a:gd name="connsiteX29" fmla="*/ 7579762 w 8916078"/>
              <a:gd name="connsiteY29" fmla="*/ 4641256 h 6820849"/>
              <a:gd name="connsiteX30" fmla="*/ 8191492 w 8916078"/>
              <a:gd name="connsiteY30" fmla="*/ 5670858 h 6820849"/>
              <a:gd name="connsiteX31" fmla="*/ 8477065 w 8916078"/>
              <a:gd name="connsiteY31" fmla="*/ 6707671 h 6820849"/>
              <a:gd name="connsiteX32" fmla="*/ 8478852 w 8916078"/>
              <a:gd name="connsiteY32" fmla="*/ 6820849 h 6820849"/>
              <a:gd name="connsiteX33" fmla="*/ 0 w 8916078"/>
              <a:gd name="connsiteY33" fmla="*/ 6820849 h 6820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916078" h="6820849">
                <a:moveTo>
                  <a:pt x="8183400" y="3865853"/>
                </a:moveTo>
                <a:cubicBezTo>
                  <a:pt x="8208679" y="3867370"/>
                  <a:pt x="8234181" y="3871443"/>
                  <a:pt x="8259593" y="3878252"/>
                </a:cubicBezTo>
                <a:cubicBezTo>
                  <a:pt x="8462901" y="3932728"/>
                  <a:pt x="8583552" y="4141703"/>
                  <a:pt x="8529076" y="4345010"/>
                </a:cubicBezTo>
                <a:cubicBezTo>
                  <a:pt x="8474600" y="4548317"/>
                  <a:pt x="8265626" y="4668969"/>
                  <a:pt x="8062319" y="4614493"/>
                </a:cubicBezTo>
                <a:cubicBezTo>
                  <a:pt x="7859012" y="4560017"/>
                  <a:pt x="7738360" y="4351042"/>
                  <a:pt x="7792836" y="4147735"/>
                </a:cubicBezTo>
                <a:cubicBezTo>
                  <a:pt x="7840502" y="3969841"/>
                  <a:pt x="8006457" y="3855230"/>
                  <a:pt x="8183400" y="3865853"/>
                </a:cubicBezTo>
                <a:close/>
                <a:moveTo>
                  <a:pt x="8734942" y="2667480"/>
                </a:moveTo>
                <a:cubicBezTo>
                  <a:pt x="8747705" y="2668246"/>
                  <a:pt x="8760581" y="2670303"/>
                  <a:pt x="8773412" y="2673741"/>
                </a:cubicBezTo>
                <a:cubicBezTo>
                  <a:pt x="8876062" y="2701246"/>
                  <a:pt x="8936980" y="2806757"/>
                  <a:pt x="8909474" y="2909407"/>
                </a:cubicBezTo>
                <a:cubicBezTo>
                  <a:pt x="8881969" y="3012057"/>
                  <a:pt x="8776458" y="3072974"/>
                  <a:pt x="8673808" y="3045469"/>
                </a:cubicBezTo>
                <a:cubicBezTo>
                  <a:pt x="8571158" y="3017965"/>
                  <a:pt x="8510241" y="2912452"/>
                  <a:pt x="8537746" y="2809802"/>
                </a:cubicBezTo>
                <a:cubicBezTo>
                  <a:pt x="8558375" y="2732815"/>
                  <a:pt x="8622882" y="2679302"/>
                  <a:pt x="8697151" y="2668961"/>
                </a:cubicBezTo>
                <a:cubicBezTo>
                  <a:pt x="8709529" y="2667237"/>
                  <a:pt x="8722180" y="2666714"/>
                  <a:pt x="8734942" y="2667480"/>
                </a:cubicBezTo>
                <a:close/>
                <a:moveTo>
                  <a:pt x="8776652" y="1"/>
                </a:moveTo>
                <a:lnTo>
                  <a:pt x="8786961" y="42970"/>
                </a:lnTo>
                <a:cubicBezTo>
                  <a:pt x="8794957" y="100392"/>
                  <a:pt x="8791826" y="160330"/>
                  <a:pt x="8775876" y="219853"/>
                </a:cubicBezTo>
                <a:cubicBezTo>
                  <a:pt x="8712079" y="457946"/>
                  <a:pt x="8467349" y="599241"/>
                  <a:pt x="8229255" y="535444"/>
                </a:cubicBezTo>
                <a:cubicBezTo>
                  <a:pt x="8020924" y="479621"/>
                  <a:pt x="7886703" y="285271"/>
                  <a:pt x="7899142" y="78053"/>
                </a:cubicBezTo>
                <a:lnTo>
                  <a:pt x="7911844" y="1"/>
                </a:lnTo>
                <a:close/>
                <a:moveTo>
                  <a:pt x="0" y="0"/>
                </a:moveTo>
                <a:lnTo>
                  <a:pt x="3064542" y="1"/>
                </a:lnTo>
                <a:lnTo>
                  <a:pt x="3626351" y="1"/>
                </a:lnTo>
                <a:lnTo>
                  <a:pt x="6388767" y="1"/>
                </a:lnTo>
                <a:lnTo>
                  <a:pt x="7293415" y="1"/>
                </a:lnTo>
                <a:lnTo>
                  <a:pt x="7285291" y="184997"/>
                </a:lnTo>
                <a:cubicBezTo>
                  <a:pt x="7283933" y="263521"/>
                  <a:pt x="7284806" y="341911"/>
                  <a:pt x="7288318" y="419996"/>
                </a:cubicBezTo>
                <a:cubicBezTo>
                  <a:pt x="7301507" y="709488"/>
                  <a:pt x="7530168" y="891535"/>
                  <a:pt x="7736280" y="1068100"/>
                </a:cubicBezTo>
                <a:cubicBezTo>
                  <a:pt x="8250069" y="1508062"/>
                  <a:pt x="8424916" y="2032159"/>
                  <a:pt x="8184147" y="2589406"/>
                </a:cubicBezTo>
                <a:cubicBezTo>
                  <a:pt x="8090773" y="2805524"/>
                  <a:pt x="7909218" y="2993264"/>
                  <a:pt x="7738154" y="3164270"/>
                </a:cubicBezTo>
                <a:cubicBezTo>
                  <a:pt x="7279360" y="3622745"/>
                  <a:pt x="7298159" y="4154456"/>
                  <a:pt x="7579762" y="4641256"/>
                </a:cubicBezTo>
                <a:cubicBezTo>
                  <a:pt x="7780382" y="4986833"/>
                  <a:pt x="8020938" y="5311557"/>
                  <a:pt x="8191492" y="5670858"/>
                </a:cubicBezTo>
                <a:cubicBezTo>
                  <a:pt x="8357544" y="6019043"/>
                  <a:pt x="8456063" y="6366409"/>
                  <a:pt x="8477065" y="6707671"/>
                </a:cubicBezTo>
                <a:lnTo>
                  <a:pt x="8478852" y="6820849"/>
                </a:lnTo>
                <a:lnTo>
                  <a:pt x="0" y="68208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52D8F3-9A76-3D81-A618-3ED6CE47F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6029325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4 – Departmental Analysis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AF5A9-3074-EC48-E25D-CCEECB4FA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06204"/>
            <a:ext cx="6029325" cy="4036534"/>
          </a:xfrm>
        </p:spPr>
        <p:txBody>
          <a:bodyPr>
            <a:normAutofit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Departmental Analysis: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Visualizing data through charts and plots is a crucial part of data analysis.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Allocate resources to expand hiring in Low undervalued departments.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0EDE0D-FC02-64B6-506A-39CFB692BB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7512327"/>
              </p:ext>
            </p:extLst>
          </p:nvPr>
        </p:nvGraphicFramePr>
        <p:xfrm>
          <a:off x="1488562" y="4124471"/>
          <a:ext cx="3813090" cy="17881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089400" imgH="1917700" progId="Excel.Sheet.12">
                  <p:embed/>
                </p:oleObj>
              </mc:Choice>
              <mc:Fallback>
                <p:oleObj name="Worksheet" r:id="rId2" imgW="40894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88562" y="4124471"/>
                        <a:ext cx="3813090" cy="17881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6B52399-6C87-62BA-CC61-82DD40577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8064248"/>
              </p:ext>
            </p:extLst>
          </p:nvPr>
        </p:nvGraphicFramePr>
        <p:xfrm>
          <a:off x="6790214" y="1220565"/>
          <a:ext cx="5104870" cy="3924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42847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C90A7-DD4D-5FAD-764F-9EB4DD822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1657"/>
            <a:ext cx="10972800" cy="72720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5 - </a:t>
            </a:r>
            <a:r>
              <a:rPr lang="en-I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Position Tier 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FB654-5B93-F45F-14A7-63840A654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91804"/>
            <a:ext cx="10972800" cy="1152003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Tier Analysis: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Different positions within a company often have different tiers or levels.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Balance tier structure to ensure opportunities for all tier growth.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A07A70-8F2D-1223-66FA-1D99820390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548079"/>
              </p:ext>
            </p:extLst>
          </p:nvPr>
        </p:nvGraphicFramePr>
        <p:xfrm>
          <a:off x="960491" y="2877159"/>
          <a:ext cx="2301766" cy="24223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908300" imgH="3060700" progId="Excel.Sheet.12">
                  <p:embed/>
                </p:oleObj>
              </mc:Choice>
              <mc:Fallback>
                <p:oleObj name="Worksheet" r:id="rId2" imgW="2908300" imgH="3060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60491" y="2877159"/>
                        <a:ext cx="2301766" cy="24223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6BACACF-6DE0-E540-7829-8CDF0A808B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9923246"/>
              </p:ext>
            </p:extLst>
          </p:nvPr>
        </p:nvGraphicFramePr>
        <p:xfrm>
          <a:off x="4082064" y="2322786"/>
          <a:ext cx="6680529" cy="3735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87038364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507</Words>
  <Application>Microsoft Macintosh PowerPoint</Application>
  <PresentationFormat>Widescreen</PresentationFormat>
  <Paragraphs>40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Posterama</vt:lpstr>
      <vt:lpstr>Times New Roman</vt:lpstr>
      <vt:lpstr>SplashVTI</vt:lpstr>
      <vt:lpstr>Microsoft Excel Worksheet</vt:lpstr>
      <vt:lpstr>Hiring Process Analytics</vt:lpstr>
      <vt:lpstr>Project Description </vt:lpstr>
      <vt:lpstr>Approach</vt:lpstr>
      <vt:lpstr>Tech-Stack Used</vt:lpstr>
      <vt:lpstr>Insights</vt:lpstr>
      <vt:lpstr>Task 2 – Salary Analysis</vt:lpstr>
      <vt:lpstr>Task 3 - Salary Distribution</vt:lpstr>
      <vt:lpstr>Task 4 – Departmental Analysis</vt:lpstr>
      <vt:lpstr>Task 5 - Position Tier Analysis</vt:lpstr>
      <vt:lpstr>Results</vt:lpstr>
      <vt:lpstr>Hyperlinks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terence</dc:creator>
  <cp:lastModifiedBy>kevin terence</cp:lastModifiedBy>
  <cp:revision>1</cp:revision>
  <dcterms:created xsi:type="dcterms:W3CDTF">2024-12-24T12:57:08Z</dcterms:created>
  <dcterms:modified xsi:type="dcterms:W3CDTF">2024-12-24T16:15:55Z</dcterms:modified>
</cp:coreProperties>
</file>

<file path=docProps/thumbnail.jpeg>
</file>